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104" d="100"/>
          <a:sy n="104" d="100"/>
        </p:scale>
        <p:origin x="1632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F4A37-5B5B-4114-8E3C-8E5B8E705B77}" type="datetimeFigureOut">
              <a:rPr lang="pt-PT" smtClean="0"/>
              <a:t>24/06/2025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B692-6039-4C68-ABFC-E0815495228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472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056E-57CC-47D6-B7D1-E5137DE260F3}" type="datetime1">
              <a:rPr lang="pt-PT" smtClean="0"/>
              <a:t>24/06/2025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27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CAB1B-AB36-4582-9F24-DEF41604DFFD}" type="datetime1">
              <a:rPr lang="pt-PT" smtClean="0"/>
              <a:t>24/06/2025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439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260C-0947-4564-86D7-6E8763CAB8E7}" type="datetime1">
              <a:rPr lang="pt-PT" smtClean="0"/>
              <a:t>24/06/2025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0624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BFAAB-B6D2-4FD8-AA97-23660D44A3B5}" type="datetime1">
              <a:rPr lang="pt-PT" smtClean="0"/>
              <a:t>24/06/2025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402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630A-97A0-48FC-AC89-C3BD80EA1D37}" type="datetime1">
              <a:rPr lang="pt-PT" smtClean="0"/>
              <a:t>24/06/2025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22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497D0-8194-41F9-9F69-07CADA073CBE}" type="datetime1">
              <a:rPr lang="pt-PT" smtClean="0"/>
              <a:t>24/06/2025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988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17709-F135-4B25-B248-AD91D0689FDA}" type="datetime1">
              <a:rPr lang="pt-PT" smtClean="0"/>
              <a:t>24/06/2025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91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4F851-7BC2-4D38-95DF-399AFB150FDA}" type="datetime1">
              <a:rPr lang="pt-PT" smtClean="0"/>
              <a:t>24/06/2025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17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B1B4-60D0-49E3-8FE9-A16AB7E1E594}" type="datetime1">
              <a:rPr lang="pt-PT" smtClean="0"/>
              <a:t>24/06/2025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125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7E0C-B733-4E86-8F0D-A92157A704D0}" type="datetime1">
              <a:rPr lang="pt-PT" smtClean="0"/>
              <a:t>24/06/2025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667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485AF-248F-4B3D-B673-393C86B8C87C}" type="datetime1">
              <a:rPr lang="pt-PT" smtClean="0"/>
              <a:t>24/06/2025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720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1F49B-A29F-48E3-AC70-B1759197D55C}" type="datetime1">
              <a:rPr lang="pt-PT" smtClean="0"/>
              <a:t>24/06/2025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A6035-DAD8-41ED-B9A3-71D2F2812FB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308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5809" y="388730"/>
            <a:ext cx="976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Objetivo: Perímetro (interface) da Carta de Áreas Edificadas, classificados em função da sua proximidade a coberto combustível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1664930"/>
            <a:ext cx="6183199" cy="3944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459" y="2413747"/>
            <a:ext cx="33931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: </a:t>
            </a:r>
            <a:r>
              <a:rPr lang="en-US" dirty="0" err="1" smtClean="0"/>
              <a:t>Almargem</a:t>
            </a:r>
            <a:r>
              <a:rPr lang="en-US" dirty="0" smtClean="0"/>
              <a:t> do </a:t>
            </a:r>
            <a:r>
              <a:rPr lang="en-US" dirty="0" err="1" smtClean="0"/>
              <a:t>Bispo</a:t>
            </a:r>
            <a:r>
              <a:rPr lang="en-US" dirty="0" smtClean="0"/>
              <a:t> (</a:t>
            </a:r>
            <a:r>
              <a:rPr lang="en-US" dirty="0" err="1" smtClean="0"/>
              <a:t>Sintra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Cinzento</a:t>
            </a:r>
            <a:r>
              <a:rPr lang="en-US" dirty="0" smtClean="0"/>
              <a:t>: </a:t>
            </a:r>
            <a:r>
              <a:rPr lang="en-US" dirty="0" err="1"/>
              <a:t>á</a:t>
            </a:r>
            <a:r>
              <a:rPr lang="en-US" dirty="0" err="1" smtClean="0"/>
              <a:t>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endParaRPr lang="en-US" dirty="0" smtClean="0"/>
          </a:p>
          <a:p>
            <a:r>
              <a:rPr lang="en-US" dirty="0" smtClean="0"/>
              <a:t>Verde: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combustível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Onde</a:t>
            </a:r>
            <a:r>
              <a:rPr lang="en-US" dirty="0" smtClean="0"/>
              <a:t> </a:t>
            </a:r>
            <a:r>
              <a:rPr lang="en-US" dirty="0" err="1" smtClean="0"/>
              <a:t>fica</a:t>
            </a:r>
            <a:r>
              <a:rPr lang="en-US" dirty="0" smtClean="0"/>
              <a:t> a interface? </a:t>
            </a:r>
            <a:endParaRPr lang="pt-PT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77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sp>
        <p:nvSpPr>
          <p:cNvPr id="3" name="TextBox 2"/>
          <p:cNvSpPr txBox="1"/>
          <p:nvPr/>
        </p:nvSpPr>
        <p:spPr>
          <a:xfrm>
            <a:off x="1048871" y="625288"/>
            <a:ext cx="93120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considera</a:t>
            </a:r>
            <a:r>
              <a:rPr lang="en-US" dirty="0" smtClean="0"/>
              <a:t>-se que a interface  (IUR) é </a:t>
            </a:r>
            <a:r>
              <a:rPr lang="pt-PT" dirty="0" smtClean="0"/>
              <a:t>perímetro (interface) da Carta de </a:t>
            </a:r>
            <a:r>
              <a:rPr lang="pt-PT" b="1" dirty="0" smtClean="0"/>
              <a:t>Áreas Edificadas</a:t>
            </a:r>
            <a:r>
              <a:rPr lang="pt-PT" dirty="0" smtClean="0"/>
              <a:t>, classificados em função da sua proximidade a </a:t>
            </a:r>
            <a:r>
              <a:rPr lang="pt-PT" b="1" dirty="0" smtClean="0"/>
              <a:t>coberto combustível</a:t>
            </a:r>
            <a:endParaRPr lang="pt-PT" dirty="0"/>
          </a:p>
          <a:p>
            <a:endParaRPr lang="pt-PT" dirty="0" smtClean="0"/>
          </a:p>
          <a:p>
            <a:r>
              <a:rPr lang="pt-PT" dirty="0" smtClean="0"/>
              <a:t>O coberto combustível é identificado com base nas classes da Carta de Uso e Ocupação do Solo (COS)</a:t>
            </a:r>
          </a:p>
          <a:p>
            <a:endParaRPr lang="en-US" dirty="0"/>
          </a:p>
          <a:p>
            <a:endParaRPr lang="pt-PT" dirty="0" smtClean="0"/>
          </a:p>
          <a:p>
            <a:r>
              <a:rPr lang="pt-PT" dirty="0" smtClean="0"/>
              <a:t>Tipos de interface estrutural</a:t>
            </a:r>
          </a:p>
          <a:p>
            <a:r>
              <a:rPr lang="pt-PT" dirty="0" smtClean="0"/>
              <a:t>• </a:t>
            </a:r>
            <a:r>
              <a:rPr lang="pt-PT" b="1" dirty="0" smtClean="0"/>
              <a:t>Direta</a:t>
            </a:r>
            <a:r>
              <a:rPr lang="pt-PT" dirty="0" smtClean="0"/>
              <a:t>: segmentos que estão em contacto imediato com coberto combustível.</a:t>
            </a:r>
          </a:p>
          <a:p>
            <a:r>
              <a:rPr lang="pt-PT" dirty="0" smtClean="0"/>
              <a:t>• </a:t>
            </a:r>
            <a:r>
              <a:rPr lang="pt-PT" b="1" dirty="0" smtClean="0"/>
              <a:t>Indireta</a:t>
            </a:r>
            <a:r>
              <a:rPr lang="pt-PT" dirty="0" smtClean="0"/>
              <a:t>: segmentos que distam até 500 metros de coberto combustível. </a:t>
            </a:r>
            <a:br>
              <a:rPr lang="pt-PT" dirty="0" smtClean="0"/>
            </a:br>
            <a:r>
              <a:rPr lang="pt-PT" dirty="0" smtClean="0"/>
              <a:t>• Nula: segmentos que distam mais de 500 metros de coberto combustível. </a:t>
            </a:r>
            <a:br>
              <a:rPr lang="pt-PT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Duas</a:t>
            </a:r>
            <a:r>
              <a:rPr lang="en-US" dirty="0" smtClean="0"/>
              <a:t> </a:t>
            </a:r>
            <a:r>
              <a:rPr lang="en-US" dirty="0" err="1" smtClean="0"/>
              <a:t>possibilidades</a:t>
            </a:r>
            <a:r>
              <a:rPr lang="en-US" dirty="0" smtClean="0"/>
              <a:t>: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Usar</a:t>
            </a:r>
            <a:r>
              <a:rPr lang="en-US" dirty="0" smtClean="0"/>
              <a:t> </a:t>
            </a:r>
            <a:r>
              <a:rPr lang="en-US" dirty="0" err="1" smtClean="0"/>
              <a:t>simplesmente</a:t>
            </a:r>
            <a:r>
              <a:rPr lang="en-US" dirty="0" smtClean="0"/>
              <a:t> o </a:t>
            </a:r>
            <a:r>
              <a:rPr lang="en-US" dirty="0" err="1" smtClean="0"/>
              <a:t>perímetro</a:t>
            </a:r>
            <a:r>
              <a:rPr lang="en-US" dirty="0" smtClean="0"/>
              <a:t> total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, </a:t>
            </a:r>
            <a:r>
              <a:rPr lang="en-US" dirty="0" err="1" smtClean="0"/>
              <a:t>próximo</a:t>
            </a:r>
            <a:r>
              <a:rPr lang="en-US" dirty="0" smtClean="0"/>
              <a:t> do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comnustível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preciso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delimitação</a:t>
            </a:r>
            <a:r>
              <a:rPr lang="en-US" dirty="0" smtClean="0"/>
              <a:t> e determiner a parte do </a:t>
            </a:r>
            <a:r>
              <a:rPr lang="en-US" dirty="0" err="1" smtClean="0"/>
              <a:t>perímetro</a:t>
            </a:r>
            <a:r>
              <a:rPr lang="en-US" dirty="0" smtClean="0"/>
              <a:t>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que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efetivamente</a:t>
            </a:r>
            <a:r>
              <a:rPr lang="en-US" dirty="0" smtClean="0"/>
              <a:t> </a:t>
            </a:r>
            <a:r>
              <a:rPr lang="en-US" dirty="0" err="1" smtClean="0"/>
              <a:t>exposto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perigo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5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46" y="1117599"/>
            <a:ext cx="5839465" cy="44638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087" y="1020417"/>
            <a:ext cx="34190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Possibilidade</a:t>
            </a:r>
            <a:r>
              <a:rPr lang="en-US" dirty="0" smtClean="0"/>
              <a:t> 1:</a:t>
            </a:r>
          </a:p>
          <a:p>
            <a:endParaRPr lang="en-US" dirty="0"/>
          </a:p>
          <a:p>
            <a:r>
              <a:rPr lang="en-US" dirty="0" err="1" smtClean="0"/>
              <a:t>Mostra</a:t>
            </a:r>
            <a:r>
              <a:rPr lang="en-US" dirty="0" smtClean="0"/>
              <a:t>-se a </a:t>
            </a:r>
            <a:r>
              <a:rPr lang="en-US" dirty="0" err="1" smtClean="0"/>
              <a:t>envolvente</a:t>
            </a:r>
            <a:r>
              <a:rPr lang="en-US" dirty="0" smtClean="0"/>
              <a:t> (500 m) do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combustível</a:t>
            </a:r>
            <a:r>
              <a:rPr lang="en-US" dirty="0" smtClean="0"/>
              <a:t>, e </a:t>
            </a:r>
            <a:r>
              <a:rPr lang="en-US" dirty="0" err="1" smtClean="0"/>
              <a:t>determina</a:t>
            </a:r>
            <a:r>
              <a:rPr lang="en-US" dirty="0" smtClean="0"/>
              <a:t>-se o </a:t>
            </a:r>
            <a:r>
              <a:rPr lang="en-US" dirty="0" err="1" smtClean="0"/>
              <a:t>perímetro</a:t>
            </a:r>
            <a:r>
              <a:rPr lang="en-US" dirty="0" smtClean="0"/>
              <a:t>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que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nessa</a:t>
            </a:r>
            <a:r>
              <a:rPr lang="en-US" dirty="0" smtClean="0"/>
              <a:t> </a:t>
            </a:r>
            <a:r>
              <a:rPr lang="en-US" dirty="0" err="1" smtClean="0"/>
              <a:t>envolvente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Questão</a:t>
            </a:r>
            <a:r>
              <a:rPr lang="en-US" dirty="0" smtClean="0"/>
              <a:t>: 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tratadas</a:t>
            </a:r>
            <a:r>
              <a:rPr lang="en-US" dirty="0" smtClean="0"/>
              <a:t> de forma </a:t>
            </a:r>
            <a:r>
              <a:rPr lang="en-US" dirty="0" err="1" smtClean="0"/>
              <a:t>igual</a:t>
            </a:r>
            <a:r>
              <a:rPr lang="en-US" dirty="0" smtClean="0"/>
              <a:t>, </a:t>
            </a:r>
            <a:r>
              <a:rPr lang="en-US" dirty="0" err="1" smtClean="0"/>
              <a:t>independentemente</a:t>
            </a:r>
            <a:r>
              <a:rPr lang="en-US" dirty="0" smtClean="0"/>
              <a:t> da  </a:t>
            </a:r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topologia</a:t>
            </a:r>
            <a:r>
              <a:rPr lang="en-US" dirty="0" smtClean="0"/>
              <a:t> e da forma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</a:t>
            </a:r>
            <a:r>
              <a:rPr lang="en-US" dirty="0" err="1" smtClean="0"/>
              <a:t>expostas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perigo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311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 smtClean="0"/>
              <a:t>ISA, 24 de junho de 2025</a:t>
            </a:r>
            <a:endParaRPr lang="pt-PT" dirty="0"/>
          </a:p>
        </p:txBody>
      </p:sp>
      <p:sp>
        <p:nvSpPr>
          <p:cNvPr id="3" name="TextBox 2"/>
          <p:cNvSpPr txBox="1"/>
          <p:nvPr/>
        </p:nvSpPr>
        <p:spPr>
          <a:xfrm>
            <a:off x="430696" y="281936"/>
            <a:ext cx="461175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Possibilidade</a:t>
            </a:r>
            <a:r>
              <a:rPr lang="en-US" dirty="0" smtClean="0"/>
              <a:t> 2:</a:t>
            </a:r>
          </a:p>
          <a:p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ponto</a:t>
            </a:r>
            <a:r>
              <a:rPr lang="en-US" dirty="0" smtClean="0"/>
              <a:t> do </a:t>
            </a:r>
            <a:r>
              <a:rPr lang="en-US" dirty="0" err="1" smtClean="0"/>
              <a:t>perímetro</a:t>
            </a:r>
            <a:r>
              <a:rPr lang="en-US" dirty="0" smtClean="0"/>
              <a:t>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</a:t>
            </a:r>
            <a:r>
              <a:rPr lang="en-US" dirty="0" smtClean="0"/>
              <a:t>, </a:t>
            </a:r>
            <a:r>
              <a:rPr lang="en-US" dirty="0" err="1" smtClean="0"/>
              <a:t>determina</a:t>
            </a:r>
            <a:r>
              <a:rPr lang="en-US" dirty="0" smtClean="0"/>
              <a:t>-se </a:t>
            </a:r>
            <a:r>
              <a:rPr lang="en-US" dirty="0" err="1" smtClean="0"/>
              <a:t>se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ponto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exposto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combustível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 </a:t>
            </a:r>
            <a:r>
              <a:rPr lang="en-US" dirty="0" err="1" smtClean="0"/>
              <a:t>exemplo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áreas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edificadas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coberto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combustível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ponto</a:t>
            </a:r>
            <a:r>
              <a:rPr lang="en-US" dirty="0" smtClean="0"/>
              <a:t> do </a:t>
            </a:r>
            <a:r>
              <a:rPr lang="en-US" dirty="0" err="1" smtClean="0"/>
              <a:t>perímetro</a:t>
            </a:r>
            <a:r>
              <a:rPr lang="en-US" dirty="0" smtClean="0"/>
              <a:t>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é </a:t>
            </a:r>
            <a:r>
              <a:rPr lang="en-US" dirty="0" err="1" smtClean="0"/>
              <a:t>analisado</a:t>
            </a:r>
            <a:r>
              <a:rPr lang="en-US" dirty="0" smtClean="0"/>
              <a:t> com </a:t>
            </a:r>
            <a:r>
              <a:rPr lang="en-US" dirty="0" err="1" smtClean="0"/>
              <a:t>respeito</a:t>
            </a:r>
            <a:r>
              <a:rPr lang="en-US" dirty="0" smtClean="0"/>
              <a:t> a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pontos</a:t>
            </a:r>
            <a:r>
              <a:rPr lang="en-US" dirty="0" smtClean="0"/>
              <a:t> (vertices) dos </a:t>
            </a:r>
            <a:r>
              <a:rPr lang="en-US" dirty="0" err="1" smtClean="0"/>
              <a:t>polígonos</a:t>
            </a:r>
            <a:r>
              <a:rPr lang="en-US" dirty="0" smtClean="0"/>
              <a:t>  do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combustível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, o </a:t>
            </a:r>
            <a:r>
              <a:rPr lang="en-US" b="1" dirty="0" err="1" smtClean="0"/>
              <a:t>ponto</a:t>
            </a:r>
            <a:r>
              <a:rPr lang="en-US" b="1" dirty="0" smtClean="0"/>
              <a:t> </a:t>
            </a:r>
            <a:r>
              <a:rPr lang="en-US" b="1" dirty="0" err="1" smtClean="0"/>
              <a:t>não</a:t>
            </a:r>
            <a:r>
              <a:rPr lang="en-US" b="1" dirty="0" smtClean="0"/>
              <a:t> </a:t>
            </a:r>
            <a:r>
              <a:rPr lang="en-US" b="1" dirty="0" err="1" smtClean="0"/>
              <a:t>está</a:t>
            </a:r>
            <a:r>
              <a:rPr lang="en-US" b="1" dirty="0" smtClean="0"/>
              <a:t> </a:t>
            </a:r>
            <a:r>
              <a:rPr lang="en-US" b="1" dirty="0" err="1" smtClean="0"/>
              <a:t>exposto</a:t>
            </a:r>
            <a:r>
              <a:rPr lang="en-US" dirty="0" smtClean="0"/>
              <a:t> </a:t>
            </a:r>
            <a:r>
              <a:rPr lang="en-US" dirty="0" err="1" smtClean="0"/>
              <a:t>pois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protegido</a:t>
            </a:r>
            <a:r>
              <a:rPr lang="en-US" dirty="0" smtClean="0"/>
              <a:t> pela </a:t>
            </a:r>
            <a:r>
              <a:rPr lang="en-US" dirty="0" err="1" smtClean="0"/>
              <a:t>própria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edificada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Este </a:t>
            </a:r>
            <a:r>
              <a:rPr lang="en-US" dirty="0" err="1" smtClean="0"/>
              <a:t>ponto</a:t>
            </a:r>
            <a:r>
              <a:rPr lang="en-US" dirty="0" smtClean="0"/>
              <a:t>, </a:t>
            </a:r>
            <a:r>
              <a:rPr lang="en-US" dirty="0" err="1" smtClean="0"/>
              <a:t>apesar</a:t>
            </a:r>
            <a:r>
              <a:rPr lang="en-US" dirty="0" smtClean="0"/>
              <a:t> de </a:t>
            </a:r>
            <a:r>
              <a:rPr lang="en-US" dirty="0" err="1" smtClean="0"/>
              <a:t>estar</a:t>
            </a:r>
            <a:r>
              <a:rPr lang="en-US" dirty="0" smtClean="0"/>
              <a:t> a </a:t>
            </a:r>
            <a:r>
              <a:rPr lang="en-US" dirty="0" err="1" smtClean="0"/>
              <a:t>menos</a:t>
            </a:r>
            <a:r>
              <a:rPr lang="en-US" dirty="0" smtClean="0"/>
              <a:t> de 500 m de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combustível</a:t>
            </a:r>
            <a:r>
              <a:rPr lang="en-US" dirty="0" smtClean="0"/>
              <a:t>, </a:t>
            </a:r>
            <a:r>
              <a:rPr lang="en-US" dirty="0" err="1" smtClean="0"/>
              <a:t>não</a:t>
            </a:r>
            <a:r>
              <a:rPr lang="en-US" dirty="0" smtClean="0"/>
              <a:t> se </a:t>
            </a:r>
            <a:r>
              <a:rPr lang="en-US" dirty="0" err="1" smtClean="0"/>
              <a:t>considera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interface-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03" y="573484"/>
            <a:ext cx="5201594" cy="51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2" y="1174471"/>
            <a:ext cx="5141360" cy="5181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11" y="1218902"/>
            <a:ext cx="4552260" cy="5269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263" y="353961"/>
            <a:ext cx="484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Possibilidade</a:t>
            </a:r>
            <a:r>
              <a:rPr lang="en-US" dirty="0" smtClean="0"/>
              <a:t> 1: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pontos</a:t>
            </a:r>
            <a:r>
              <a:rPr lang="en-US" dirty="0" smtClean="0"/>
              <a:t> do </a:t>
            </a:r>
            <a:r>
              <a:rPr lang="en-US" dirty="0" err="1" smtClean="0"/>
              <a:t>perímetro</a:t>
            </a:r>
            <a:r>
              <a:rPr lang="en-US" dirty="0" smtClean="0"/>
              <a:t>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tratados</a:t>
            </a:r>
            <a:r>
              <a:rPr lang="en-US" dirty="0" smtClean="0"/>
              <a:t> da </a:t>
            </a:r>
            <a:r>
              <a:rPr lang="en-US" dirty="0" err="1" smtClean="0"/>
              <a:t>mesma</a:t>
            </a:r>
            <a:r>
              <a:rPr lang="en-US" dirty="0" smtClean="0"/>
              <a:t> forma</a:t>
            </a:r>
            <a:endParaRPr lang="pt-PT" dirty="0"/>
          </a:p>
        </p:txBody>
      </p:sp>
      <p:sp>
        <p:nvSpPr>
          <p:cNvPr id="6" name="TextBox 5"/>
          <p:cNvSpPr txBox="1"/>
          <p:nvPr/>
        </p:nvSpPr>
        <p:spPr>
          <a:xfrm>
            <a:off x="5762687" y="251141"/>
            <a:ext cx="601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Possibilidade</a:t>
            </a:r>
            <a:r>
              <a:rPr lang="en-US" dirty="0" smtClean="0"/>
              <a:t> 2: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ponto</a:t>
            </a:r>
            <a:r>
              <a:rPr lang="en-US" dirty="0" smtClean="0"/>
              <a:t> do </a:t>
            </a:r>
            <a:r>
              <a:rPr lang="en-US" dirty="0" err="1" smtClean="0"/>
              <a:t>perímetro</a:t>
            </a:r>
            <a:r>
              <a:rPr lang="en-US" dirty="0" smtClean="0"/>
              <a:t> de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é </a:t>
            </a:r>
            <a:r>
              <a:rPr lang="en-US" dirty="0" err="1" smtClean="0"/>
              <a:t>analisado</a:t>
            </a:r>
            <a:r>
              <a:rPr lang="en-US" dirty="0" smtClean="0"/>
              <a:t> </a:t>
            </a:r>
            <a:r>
              <a:rPr lang="en-US" dirty="0" err="1" smtClean="0"/>
              <a:t>espacialmente</a:t>
            </a:r>
            <a:r>
              <a:rPr lang="en-US" dirty="0" smtClean="0"/>
              <a:t>,  e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identificadas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do </a:t>
            </a:r>
            <a:r>
              <a:rPr lang="en-US" dirty="0" err="1" smtClean="0"/>
              <a:t>perímetro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expostos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coberto</a:t>
            </a:r>
            <a:r>
              <a:rPr lang="en-US" dirty="0" smtClean="0"/>
              <a:t> </a:t>
            </a:r>
            <a:r>
              <a:rPr lang="en-US" dirty="0" err="1" smtClean="0"/>
              <a:t>combustível</a:t>
            </a:r>
            <a:r>
              <a:rPr lang="en-US" dirty="0" smtClean="0"/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864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smtClean="0"/>
              <a:t>ISA, 24 de junho de 2025</a:t>
            </a:r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8" y="619166"/>
            <a:ext cx="7351472" cy="54768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2298" y="748703"/>
            <a:ext cx="3633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segunda</a:t>
            </a:r>
            <a:r>
              <a:rPr lang="en-US" dirty="0" smtClean="0"/>
              <a:t> </a:t>
            </a:r>
            <a:r>
              <a:rPr lang="en-US" dirty="0" err="1" smtClean="0"/>
              <a:t>abordagem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análise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precisa</a:t>
            </a:r>
            <a:r>
              <a:rPr lang="en-US" dirty="0" smtClean="0"/>
              <a:t> da interface, e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distinguir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do </a:t>
            </a:r>
            <a:r>
              <a:rPr lang="en-US" dirty="0" err="1" smtClean="0"/>
              <a:t>perímetro</a:t>
            </a:r>
            <a:r>
              <a:rPr lang="en-US" dirty="0" smtClean="0"/>
              <a:t> das </a:t>
            </a:r>
            <a:r>
              <a:rPr lang="en-US" dirty="0" err="1" smtClean="0"/>
              <a:t>áreas</a:t>
            </a:r>
            <a:r>
              <a:rPr lang="en-US" dirty="0" smtClean="0"/>
              <a:t> </a:t>
            </a:r>
            <a:r>
              <a:rPr lang="en-US" dirty="0" err="1" smtClean="0"/>
              <a:t>edificadas</a:t>
            </a:r>
            <a:r>
              <a:rPr lang="en-US" dirty="0" smtClean="0"/>
              <a:t> que </a:t>
            </a:r>
            <a:r>
              <a:rPr lang="en-US" dirty="0" err="1" smtClean="0"/>
              <a:t>merecem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atenção</a:t>
            </a:r>
            <a:r>
              <a:rPr lang="en-US" dirty="0" smtClean="0"/>
              <a:t> 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8" y="2957986"/>
            <a:ext cx="2457793" cy="1457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4463" y="3221879"/>
            <a:ext cx="12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direta</a:t>
            </a:r>
            <a:endParaRPr lang="pt-PT" dirty="0"/>
          </a:p>
        </p:txBody>
      </p:sp>
      <p:sp>
        <p:nvSpPr>
          <p:cNvPr id="7" name="TextBox 6"/>
          <p:cNvSpPr txBox="1"/>
          <p:nvPr/>
        </p:nvSpPr>
        <p:spPr>
          <a:xfrm>
            <a:off x="2690923" y="3503157"/>
            <a:ext cx="12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0-100 m</a:t>
            </a:r>
            <a:endParaRPr lang="pt-PT" dirty="0"/>
          </a:p>
        </p:txBody>
      </p:sp>
      <p:sp>
        <p:nvSpPr>
          <p:cNvPr id="8" name="TextBox 7"/>
          <p:cNvSpPr txBox="1"/>
          <p:nvPr/>
        </p:nvSpPr>
        <p:spPr>
          <a:xfrm>
            <a:off x="2677624" y="3784434"/>
            <a:ext cx="12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100-250 m</a:t>
            </a:r>
            <a:endParaRPr lang="pt-PT" dirty="0"/>
          </a:p>
        </p:txBody>
      </p:sp>
      <p:sp>
        <p:nvSpPr>
          <p:cNvPr id="9" name="TextBox 8"/>
          <p:cNvSpPr txBox="1"/>
          <p:nvPr/>
        </p:nvSpPr>
        <p:spPr>
          <a:xfrm>
            <a:off x="2689898" y="4103554"/>
            <a:ext cx="125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250-500 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7868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430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Lameiras De Figueiredo</dc:creator>
  <cp:lastModifiedBy>Manuel Lameiras De Figueiredo</cp:lastModifiedBy>
  <cp:revision>5</cp:revision>
  <dcterms:created xsi:type="dcterms:W3CDTF">2025-06-24T13:00:47Z</dcterms:created>
  <dcterms:modified xsi:type="dcterms:W3CDTF">2025-06-24T13:35:04Z</dcterms:modified>
</cp:coreProperties>
</file>